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58" r:id="rId9"/>
    <p:sldId id="271" r:id="rId10"/>
    <p:sldId id="270" r:id="rId11"/>
    <p:sldId id="259" r:id="rId12"/>
    <p:sldId id="272" r:id="rId13"/>
    <p:sldId id="260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CD6907-BA5E-3938-24D1-8D21FF764BBE}" name="Dugald MacIntyre" initials="DM" userId="S::s2229137@ed.ac.uk::d59ff66b-8d88-4e9d-b670-70f8d6c7bcf5" providerId="AD"/>
  <p188:author id="{F53AD9A0-6130-67BB-32F3-8D90B7831FB3}" name="Daniel Pinkney" initials="DP" userId="S::s2057345@ed.ac.uk::fb592bfd-91e8-4542-80fe-0dfb3b9e2096" providerId="AD"/>
  <p188:author id="{6C6FC6F6-A8FD-5AB3-D1A8-6BE24402F620}" name="Matthew Davies" initials="MD" userId="S::s2155323@ed.ac.uk::4a24cdd7-5631-4cda-a473-ca0fb59b02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AEE10-CC6D-4C9A-7FBB-0D617607202F}" v="1390" dt="2024-03-25T16:25:10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8"/>
    <p:restoredTop sz="94648"/>
  </p:normalViewPr>
  <p:slideViewPr>
    <p:cSldViewPr snapToGrid="0">
      <p:cViewPr>
        <p:scale>
          <a:sx n="118" d="100"/>
          <a:sy n="118" d="100"/>
        </p:scale>
        <p:origin x="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0068A-F4A0-C047-A91E-D6EACA84A864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D8E00-9BE7-274A-83EC-3B2AFA512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6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Eden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8E00-9BE7-274A-83EC-3B2AFA5128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7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22827" y="0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09070" y="6084090"/>
            <a:ext cx="8990445" cy="5488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8092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05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>
            <a:lvl1pPr>
              <a:defRPr b="0" i="0"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534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Rockwell" panose="02060603020205020403" pitchFamily="18" charset="77"/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ckwell" panose="02060603020205020403" pitchFamily="18" charset="77"/>
              </a:defRPr>
            </a:lvl1pPr>
            <a:lvl2pPr>
              <a:defRPr>
                <a:latin typeface="Rockwell" panose="02060603020205020403" pitchFamily="18" charset="77"/>
              </a:defRPr>
            </a:lvl2pPr>
            <a:lvl3pPr>
              <a:defRPr>
                <a:latin typeface="Rockwell" panose="02060603020205020403" pitchFamily="18" charset="77"/>
              </a:defRPr>
            </a:lvl3pPr>
            <a:lvl4pPr>
              <a:defRPr>
                <a:latin typeface="Rockwell" panose="02060603020205020403" pitchFamily="18" charset="77"/>
              </a:defRPr>
            </a:lvl4pPr>
            <a:lvl5pPr>
              <a:defRPr>
                <a:latin typeface="Rockwell" panose="020606030202050204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273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83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>
            <a:lvl1pPr>
              <a:defRPr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635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1078" y="6135100"/>
            <a:ext cx="647068" cy="49789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0337" y="6139741"/>
            <a:ext cx="9280551" cy="55656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4837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212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2409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 b="0" i="0">
                <a:latin typeface="Rockwell" panose="02060603020205020403" pitchFamily="18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3993" y="281258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44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 b="0" i="0">
                <a:latin typeface="Rockwell" panose="02060603020205020403" pitchFamily="18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01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1414" y="519288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9025" y="6084091"/>
            <a:ext cx="990244" cy="548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1796" y="6132048"/>
            <a:ext cx="8949318" cy="500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55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3998" r:id="rId6"/>
    <p:sldLayoutId id="2147483994" r:id="rId7"/>
    <p:sldLayoutId id="2147483995" r:id="rId8"/>
    <p:sldLayoutId id="2147483996" r:id="rId9"/>
    <p:sldLayoutId id="2147483997" r:id="rId10"/>
    <p:sldLayoutId id="214748399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mierleague.com/news/3884168" TargetMode="External"/><Relationship Id="rId2" Type="http://schemas.openxmlformats.org/officeDocument/2006/relationships/hyperlink" Target="https://www.science.org/content/article/scienceshot-physics-usain-bol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787BF7-6451-2FE2-1050-F413FDEA8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9842" r="3" b="3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436" y="1274244"/>
            <a:ext cx="9339075" cy="268216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Rockwell Nova"/>
              </a:rPr>
              <a:t>PlayerData</a:t>
            </a:r>
            <a:r>
              <a:rPr lang="en-US" dirty="0">
                <a:solidFill>
                  <a:srgbClr val="FFFFFF"/>
                </a:solidFill>
                <a:latin typeface="Rockwell Nova"/>
              </a:rPr>
              <a:t> Internship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25" y="4126764"/>
            <a:ext cx="9339075" cy="13802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 Nova"/>
              </a:rPr>
              <a:t>Eden Léonnet-Creasey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435E-F443-C3F2-3280-646FFC02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dirty="0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38DC-9AE3-877A-75AB-AF0BB341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High Intensity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11CB-69EC-770F-6A4D-ECD1411BC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defined whenever a player was at a high intensity based upon their speed.</a:t>
            </a:r>
          </a:p>
          <a:p>
            <a:r>
              <a:rPr lang="en-US" dirty="0"/>
              <a:t>Set each block of these a unique ID.</a:t>
            </a:r>
          </a:p>
          <a:p>
            <a:r>
              <a:rPr lang="en-US" dirty="0"/>
              <a:t>If any of these blocks spanned over 0.5 seconds I classified them as a high intensity period, adding them to a new </a:t>
            </a:r>
            <a:r>
              <a:rPr lang="en-US" dirty="0" err="1"/>
              <a:t>dataframe</a:t>
            </a:r>
            <a:r>
              <a:rPr lang="en-US" dirty="0"/>
              <a:t>. I included the participant ID, duration and zones travelled throughout the period.</a:t>
            </a:r>
          </a:p>
          <a:p>
            <a:r>
              <a:rPr lang="en-US" dirty="0"/>
              <a:t>I created </a:t>
            </a:r>
            <a:r>
              <a:rPr lang="en-US" dirty="0" err="1"/>
              <a:t>visualisations</a:t>
            </a:r>
            <a:r>
              <a:rPr lang="en-US" dirty="0"/>
              <a:t> from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F35E2-8BCE-70C6-D35A-B523EA2C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769B-5F80-D839-4A07-B607C06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8D13D-88D0-CA8F-9B08-2A759DC1C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79" y="2410173"/>
            <a:ext cx="4941690" cy="3563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E4A41-2948-66DE-D28B-3206EAFF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A2BE2-A52E-6358-36D2-E9F52BCD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3" y="2410173"/>
            <a:ext cx="4948325" cy="356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2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D4D9-AC20-180C-0E9A-3CBBE1AA4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047" y="1676101"/>
            <a:ext cx="10864981" cy="246077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Metric – </a:t>
            </a:r>
            <a:br>
              <a:rPr lang="en-US" dirty="0"/>
            </a:br>
            <a:r>
              <a:rPr lang="en-US" dirty="0"/>
              <a:t>Passing Maps and Average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1E2A-E8C1-D42E-DA0D-3CD1B57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3FBB-C718-91D5-ECEC-E41E8935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76B4-56C0-0991-1792-89FED407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0" dirty="0">
                <a:solidFill>
                  <a:schemeClr val="tx1"/>
                </a:solidFill>
                <a:effectLst/>
              </a:rPr>
              <a:t>I chose the metric of passes between players as:</a:t>
            </a:r>
          </a:p>
          <a:p>
            <a:pPr marL="0" indent="0">
              <a:buNone/>
            </a:pPr>
            <a:endParaRPr lang="en-GB" sz="900" dirty="0">
              <a:solidFill>
                <a:schemeClr val="tx1"/>
              </a:solidFill>
            </a:endParaRPr>
          </a:p>
          <a:p>
            <a:r>
              <a:rPr lang="en-GB" b="0" dirty="0">
                <a:solidFill>
                  <a:schemeClr val="tx1"/>
                </a:solidFill>
                <a:effectLst/>
              </a:rPr>
              <a:t>It allows managers to analyse the roles and importance of different players in possession.</a:t>
            </a:r>
          </a:p>
          <a:p>
            <a:r>
              <a:rPr lang="en-GB" dirty="0">
                <a:solidFill>
                  <a:schemeClr val="tx1"/>
                </a:solidFill>
              </a:rPr>
              <a:t>Managers c</a:t>
            </a:r>
            <a:r>
              <a:rPr lang="en-GB" b="0" dirty="0">
                <a:solidFill>
                  <a:schemeClr val="tx1"/>
                </a:solidFill>
                <a:effectLst/>
              </a:rPr>
              <a:t>an see which combinations of players are playing well together or where the roles of different players are clashing.</a:t>
            </a:r>
          </a:p>
          <a:p>
            <a:r>
              <a:rPr lang="en-GB" b="0" dirty="0">
                <a:solidFill>
                  <a:schemeClr val="tx1"/>
                </a:solidFill>
                <a:effectLst/>
              </a:rPr>
              <a:t>It would also allow them to analyse which players are most important to the team's build up, and whether certain players are struggling to get on the ball - due to either their own instructions, the opposition, or the players themselves.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D49EB-D8EA-4E6F-51A2-927F4162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2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9213-0D7D-4C0E-D68D-8DF6BFD4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44951"/>
            <a:ext cx="10325000" cy="1442463"/>
          </a:xfrm>
        </p:spPr>
        <p:txBody>
          <a:bodyPr/>
          <a:lstStyle/>
          <a:p>
            <a:r>
              <a:rPr lang="en-US" dirty="0"/>
              <a:t>Steps Taken to Identify this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4D39-F12E-E106-2B02-E6E42B0B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Defined possession:</a:t>
            </a:r>
          </a:p>
          <a:p>
            <a:pPr lvl="1"/>
            <a:r>
              <a:rPr lang="en-US" dirty="0"/>
              <a:t>Any timestep at which the closest player is within a set distance of the ball.</a:t>
            </a:r>
          </a:p>
          <a:p>
            <a:pPr lvl="2"/>
            <a:r>
              <a:rPr lang="en-US" dirty="0"/>
              <a:t>While this is not perfect,  when combined with our passing definitions this should be effective enough.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Classified passes:</a:t>
            </a:r>
          </a:p>
          <a:p>
            <a:pPr lvl="1"/>
            <a:r>
              <a:rPr lang="en-US" dirty="0"/>
              <a:t>Where possession shifts from one player to another without any significant change in direction while traveling.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Used this to create a graph of passes between players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Represented this with a pass map, showing the average positions and number of passes between players.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3F724-93CE-917F-C916-6BC27AAD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92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D34E4-3734-C424-E446-5271650F4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49" y="529759"/>
            <a:ext cx="10942102" cy="58946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6BE33-0EBE-F0C4-E990-B145B77A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B2B5F7-59A2-D0C8-BC60-6E34BE37B156}"/>
              </a:ext>
            </a:extLst>
          </p:cNvPr>
          <p:cNvCxnSpPr/>
          <p:nvPr/>
        </p:nvCxnSpPr>
        <p:spPr>
          <a:xfrm flipV="1">
            <a:off x="9590314" y="827313"/>
            <a:ext cx="0" cy="396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7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F3DB-FCED-D90D-B124-1FFB2185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72733"/>
            <a:ext cx="10325000" cy="1442463"/>
          </a:xfrm>
        </p:spPr>
        <p:txBody>
          <a:bodyPr/>
          <a:lstStyle/>
          <a:p>
            <a:r>
              <a:rPr lang="en-US" dirty="0"/>
              <a:t>How I approached the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A676E-8690-E961-E001-E710C6D9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Inspected the data through the use of different </a:t>
            </a:r>
            <a:r>
              <a:rPr lang="en-US" dirty="0" err="1"/>
              <a:t>visualisations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Considered different ways to </a:t>
            </a:r>
            <a:r>
              <a:rPr lang="en-US" b="1" dirty="0"/>
              <a:t>remove noise </a:t>
            </a:r>
            <a:r>
              <a:rPr lang="en-US" dirty="0"/>
              <a:t>and </a:t>
            </a:r>
            <a:r>
              <a:rPr lang="en-US" b="1" dirty="0"/>
              <a:t>clean the data</a:t>
            </a:r>
            <a:r>
              <a:rPr lang="en-US" dirty="0"/>
              <a:t>;  experimented with options and implemented those that worked best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Decided upon the </a:t>
            </a:r>
            <a:r>
              <a:rPr lang="en-US" b="1" dirty="0"/>
              <a:t>zones to split the pitch </a:t>
            </a:r>
            <a:r>
              <a:rPr lang="en-US" dirty="0"/>
              <a:t>into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Identified </a:t>
            </a:r>
            <a:r>
              <a:rPr lang="en-US" b="1" dirty="0"/>
              <a:t>high intensity periods </a:t>
            </a:r>
            <a:r>
              <a:rPr lang="en-US" dirty="0"/>
              <a:t>and classified these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Researched different </a:t>
            </a:r>
            <a:r>
              <a:rPr lang="en-US" b="1" dirty="0"/>
              <a:t>metrics</a:t>
            </a:r>
            <a:r>
              <a:rPr lang="en-US" dirty="0"/>
              <a:t> that could be looked at and implemented the one I chose to use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Details on key elements follow.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06784-E7A4-EAE7-0ABE-7958A637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D4D9-AC20-180C-0E9A-3CBBE1AA4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98" y="1621840"/>
            <a:ext cx="10495904" cy="2460770"/>
          </a:xfrm>
        </p:spPr>
        <p:txBody>
          <a:bodyPr anchor="ctr"/>
          <a:lstStyle/>
          <a:p>
            <a:pPr algn="ctr"/>
            <a:r>
              <a:rPr lang="en-US" dirty="0"/>
              <a:t>Cleaning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1E2A-E8C1-D42E-DA0D-3CD1B57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9369-569C-79D7-B8F6-5F05724F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49" y="642632"/>
            <a:ext cx="10325000" cy="916557"/>
          </a:xfrm>
        </p:spPr>
        <p:txBody>
          <a:bodyPr/>
          <a:lstStyle/>
          <a:p>
            <a:r>
              <a:rPr lang="en-US" dirty="0"/>
              <a:t>Removing Noise- Options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2DB0-D2A1-D765-1124-11A874C3D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49" y="1576168"/>
            <a:ext cx="10325000" cy="463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Kalman Filter:</a:t>
            </a:r>
          </a:p>
          <a:p>
            <a:pPr lvl="1"/>
            <a:r>
              <a:rPr lang="en-US" dirty="0"/>
              <a:t>Approximates the true data by combining sensor data with the results of a model. Can be finely tuned for very good accuracy.</a:t>
            </a:r>
          </a:p>
          <a:p>
            <a:pPr lvl="1"/>
            <a:r>
              <a:rPr lang="en-US" dirty="0"/>
              <a:t>While it likely would have had the greatest effect at reducing noise, the requirement of a reliable human movement model rendered it unfeasible to implement.</a:t>
            </a:r>
          </a:p>
          <a:p>
            <a:r>
              <a:rPr lang="en-US" dirty="0"/>
              <a:t>Median Filtered + Exponential Moving Average (EMA):</a:t>
            </a:r>
          </a:p>
          <a:p>
            <a:pPr lvl="1"/>
            <a:r>
              <a:rPr lang="en-US" dirty="0"/>
              <a:t>Used together, a median filter reduces the impact of large spikes, whilst EMA reduces high frequency noise.</a:t>
            </a:r>
          </a:p>
          <a:p>
            <a:pPr lvl="1"/>
            <a:r>
              <a:rPr lang="en-US" dirty="0"/>
              <a:t>Required a trade off when handling both noisy and non-noisy data – I had to choose between either smoothing noisy data not enough, or over-smoothing non-noisy data.</a:t>
            </a:r>
          </a:p>
          <a:p>
            <a:r>
              <a:rPr lang="en-US" dirty="0"/>
              <a:t>Fourier Transform:</a:t>
            </a:r>
          </a:p>
          <a:p>
            <a:pPr lvl="1"/>
            <a:r>
              <a:rPr lang="en-US" dirty="0"/>
              <a:t>Approximates movement using a combination of sin and cosine waves.</a:t>
            </a:r>
          </a:p>
          <a:p>
            <a:pPr lvl="1"/>
            <a:r>
              <a:rPr lang="en-US" dirty="0"/>
              <a:t>It reduced noise well, but struggled to represent non-noisy data or handle large gaps in information</a:t>
            </a:r>
          </a:p>
          <a:p>
            <a:r>
              <a:rPr lang="en-US" b="1" dirty="0"/>
              <a:t>Wavelet Transformation:</a:t>
            </a:r>
          </a:p>
          <a:p>
            <a:pPr lvl="1"/>
            <a:r>
              <a:rPr lang="en-US" dirty="0"/>
              <a:t>Uses a wavelet function to decompose a signal into different frequency components before reconstructing it with reduced noise.</a:t>
            </a:r>
          </a:p>
          <a:p>
            <a:pPr lvl="1"/>
            <a:r>
              <a:rPr lang="en-US" dirty="0"/>
              <a:t>It was able to handle noisy data while maintaining the form of non noisy data particularly well. </a:t>
            </a:r>
            <a:r>
              <a:rPr lang="en-US" b="1" dirty="0"/>
              <a:t>Hence, I opted to use it for this for the task.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89347-CD82-EFBE-5629-E07B295D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B1B9B-F5C7-E80A-D416-CA666B7A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CE46F-CD41-4EAE-E79A-28015A11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32" y="537083"/>
            <a:ext cx="3854204" cy="5578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DA97D-AD37-BAB0-BAD9-9CE5C289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47" y="537084"/>
            <a:ext cx="3854204" cy="5578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548C2-DD0D-FB54-6EB9-43DED8946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62" y="537083"/>
            <a:ext cx="3854204" cy="55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9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1DA0-53DE-86AD-E73C-967A5E5C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49" y="402394"/>
            <a:ext cx="10325000" cy="1442463"/>
          </a:xfrm>
        </p:spPr>
        <p:txBody>
          <a:bodyPr/>
          <a:lstStyle/>
          <a:p>
            <a:r>
              <a:rPr lang="en-US" dirty="0"/>
              <a:t>Further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F75C-2E37-88D3-B57F-8E83095C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49" y="2100553"/>
            <a:ext cx="10325000" cy="3132201"/>
          </a:xfrm>
        </p:spPr>
        <p:txBody>
          <a:bodyPr>
            <a:normAutofit/>
          </a:bodyPr>
          <a:lstStyle/>
          <a:p>
            <a:r>
              <a:rPr lang="en-US" dirty="0"/>
              <a:t>Removed all data outside of human movement limits.</a:t>
            </a:r>
          </a:p>
          <a:p>
            <a:pPr lvl="1"/>
            <a:r>
              <a:rPr lang="en-US" dirty="0"/>
              <a:t>Removed any points where acceleration was greater than 9.5m/s</a:t>
            </a:r>
            <a:r>
              <a:rPr lang="en-US" baseline="30000" dirty="0"/>
              <a:t>2</a:t>
            </a:r>
            <a:r>
              <a:rPr lang="en-US" dirty="0"/>
              <a:t>, the world record for human acceleration set by Usain bolt.</a:t>
            </a:r>
          </a:p>
          <a:p>
            <a:pPr lvl="1"/>
            <a:r>
              <a:rPr lang="en-US" dirty="0"/>
              <a:t>Also removed any points where the change in position indicating a speed greater than that achieved by any footballer – Micky Van De Ven in the 23/24 season at 10.38m/s.</a:t>
            </a:r>
          </a:p>
          <a:p>
            <a:r>
              <a:rPr lang="en-US" dirty="0"/>
              <a:t>Removed Data from half time and multiplied the position x and y values for the second half by -1 to preserve positioning between halves.</a:t>
            </a:r>
          </a:p>
          <a:p>
            <a:r>
              <a:rPr lang="en-US" dirty="0"/>
              <a:t>Also removed any data outside of the pitch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46B2D-BF93-F5B1-3138-FF0D235D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839C9-FBBA-CBEB-AA09-73E43EB1C808}"/>
              </a:ext>
            </a:extLst>
          </p:cNvPr>
          <p:cNvSpPr txBox="1"/>
          <p:nvPr/>
        </p:nvSpPr>
        <p:spPr>
          <a:xfrm>
            <a:off x="942535" y="5852160"/>
            <a:ext cx="84265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GB" sz="1200" b="0" dirty="0">
                <a:effectLst/>
                <a:latin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https://www.science.org/content/article/scienceshot-physics-usain-bolt</a:t>
            </a:r>
            <a:endParaRPr lang="en-GB" sz="1200" b="0" dirty="0">
              <a:effectLst/>
              <a:latin typeface="Menlo" panose="020B0609030804020204" pitchFamily="49" charset="0"/>
            </a:endParaRPr>
          </a:p>
          <a:p>
            <a:pPr marL="228600" indent="-228600">
              <a:buFontTx/>
              <a:buAutoNum type="arabicPeriod"/>
            </a:pPr>
            <a:r>
              <a:rPr lang="en-GB" sz="1200" b="0" dirty="0">
                <a:effectLst/>
                <a:latin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https://www.premierleague.com/news/3884168</a:t>
            </a:r>
            <a:endParaRPr lang="en-GB" sz="1200" b="0" dirty="0">
              <a:effectLst/>
              <a:latin typeface="Menlo" panose="020B0609030804020204" pitchFamily="49" charset="0"/>
            </a:endParaRPr>
          </a:p>
          <a:p>
            <a:pPr marL="228600" indent="-228600">
              <a:buFontTx/>
              <a:buAutoNum type="arabicPeriod"/>
            </a:pPr>
            <a:endParaRPr lang="en-GB" sz="1200" b="0" dirty="0">
              <a:effectLst/>
              <a:latin typeface="Menlo" panose="020B0609030804020204" pitchFamily="49" charset="0"/>
            </a:endParaRPr>
          </a:p>
          <a:p>
            <a:endParaRPr lang="en-GB" sz="1200" b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D4D9-AC20-180C-0E9A-3CBBE1AA4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048" y="1326418"/>
            <a:ext cx="10495904" cy="2460770"/>
          </a:xfrm>
        </p:spPr>
        <p:txBody>
          <a:bodyPr anchor="ctr"/>
          <a:lstStyle/>
          <a:p>
            <a:pPr algn="ctr"/>
            <a:r>
              <a:rPr lang="en-US" dirty="0"/>
              <a:t>Splitting the pitch into zones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1E2A-E8C1-D42E-DA0D-3CD1B57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52C4-D188-C7E8-25AC-CC067980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92BC-9F5D-6459-0022-F3CB8797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split the pitch into nine zones - </a:t>
            </a:r>
          </a:p>
          <a:p>
            <a:r>
              <a:rPr lang="en-US" dirty="0"/>
              <a:t>Lengthways:</a:t>
            </a:r>
          </a:p>
          <a:p>
            <a:pPr lvl="1"/>
            <a:r>
              <a:rPr lang="en-US" dirty="0"/>
              <a:t>Split the pitch into thirds – Attacking, Middle and Defensive</a:t>
            </a:r>
          </a:p>
          <a:p>
            <a:r>
              <a:rPr lang="en-US" dirty="0"/>
              <a:t>Widthways:</a:t>
            </a:r>
          </a:p>
          <a:p>
            <a:pPr lvl="1"/>
            <a:r>
              <a:rPr lang="en-US" dirty="0"/>
              <a:t>Split the pitch into three areas - Central and  Left/Right Wide</a:t>
            </a:r>
          </a:p>
          <a:p>
            <a:pPr lvl="2"/>
            <a:r>
              <a:rPr lang="en-US" dirty="0"/>
              <a:t>Central area composed of the central and half spaces – from one side of the penalty box to the other.</a:t>
            </a:r>
          </a:p>
          <a:p>
            <a:pPr lvl="2"/>
            <a:r>
              <a:rPr lang="en-US" dirty="0"/>
              <a:t>Wide areas composed of the Wing areas</a:t>
            </a:r>
          </a:p>
          <a:p>
            <a:pPr lvl="1"/>
            <a:r>
              <a:rPr lang="en-US" dirty="0"/>
              <a:t>Why not include the half spaces as their own zones? I didn’t want to dilute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26487-A927-F724-9C31-7E63DEF9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D4D9-AC20-180C-0E9A-3CBBE1AA4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048" y="1748449"/>
            <a:ext cx="10495904" cy="2460770"/>
          </a:xfrm>
        </p:spPr>
        <p:txBody>
          <a:bodyPr anchor="ctr"/>
          <a:lstStyle/>
          <a:p>
            <a:pPr algn="ctr"/>
            <a:r>
              <a:rPr lang="en-US" dirty="0"/>
              <a:t>High Intensity Periods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1E2A-E8C1-D42E-DA0D-3CD1B57D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6805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362441"/>
      </a:dk2>
      <a:lt2>
        <a:srgbClr val="E2E8E7"/>
      </a:lt2>
      <a:accent1>
        <a:srgbClr val="EE6E80"/>
      </a:accent1>
      <a:accent2>
        <a:srgbClr val="EB4EA5"/>
      </a:accent2>
      <a:accent3>
        <a:srgbClr val="EE6EEB"/>
      </a:accent3>
      <a:accent4>
        <a:srgbClr val="AD4EEB"/>
      </a:accent4>
      <a:accent5>
        <a:srgbClr val="876EEE"/>
      </a:accent5>
      <a:accent6>
        <a:srgbClr val="4E71EB"/>
      </a:accent6>
      <a:hlink>
        <a:srgbClr val="568E86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7EB858-3436-A944-A950-1469DDF9E6DB}">
  <we:reference id="wa200003915" version="2.0.0.0" store="en-US" storeType="OMEX"/>
  <we:alternateReferences>
    <we:reference id="wa200003915" version="2.0.0.0" store="wa20000391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</TotalTime>
  <Words>784</Words>
  <Application>Microsoft Macintosh PowerPoint</Application>
  <PresentationFormat>Widescreen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Grandview</vt:lpstr>
      <vt:lpstr>Menlo</vt:lpstr>
      <vt:lpstr>Rockwell</vt:lpstr>
      <vt:lpstr>Rockwell Nova</vt:lpstr>
      <vt:lpstr>Wingdings</vt:lpstr>
      <vt:lpstr>CosineVTI</vt:lpstr>
      <vt:lpstr>PlayerData Internship Presentation</vt:lpstr>
      <vt:lpstr>How I approached the task</vt:lpstr>
      <vt:lpstr>Cleaning the data</vt:lpstr>
      <vt:lpstr>Removing Noise- Options Considered</vt:lpstr>
      <vt:lpstr>PowerPoint Presentation</vt:lpstr>
      <vt:lpstr>Further Cleaning</vt:lpstr>
      <vt:lpstr>Splitting the pitch into zones</vt:lpstr>
      <vt:lpstr>Splitting the pitch</vt:lpstr>
      <vt:lpstr>High Intensity Periods</vt:lpstr>
      <vt:lpstr>Determining High Intensity Periods</vt:lpstr>
      <vt:lpstr>Visualisations</vt:lpstr>
      <vt:lpstr>Metric –  Passing Maps and Average Positions</vt:lpstr>
      <vt:lpstr>Why?</vt:lpstr>
      <vt:lpstr>Steps Taken to Identify this Metric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Eden Leonnet-Creasey</cp:lastModifiedBy>
  <cp:revision>51</cp:revision>
  <dcterms:created xsi:type="dcterms:W3CDTF">2024-02-02T16:28:01Z</dcterms:created>
  <dcterms:modified xsi:type="dcterms:W3CDTF">2024-04-18T04:57:55Z</dcterms:modified>
</cp:coreProperties>
</file>